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9" r:id="rId16"/>
    <p:sldId id="260" r:id="rId17"/>
    <p:sldId id="263" r:id="rId18"/>
    <p:sldId id="297" r:id="rId19"/>
    <p:sldId id="261" r:id="rId20"/>
    <p:sldId id="265" r:id="rId21"/>
    <p:sldId id="266" r:id="rId22"/>
    <p:sldId id="299" r:id="rId23"/>
    <p:sldId id="267" r:id="rId24"/>
    <p:sldId id="268" r:id="rId25"/>
    <p:sldId id="269" r:id="rId26"/>
    <p:sldId id="302" r:id="rId27"/>
    <p:sldId id="264" r:id="rId28"/>
    <p:sldId id="279" r:id="rId29"/>
    <p:sldId id="281" r:id="rId30"/>
    <p:sldId id="280" r:id="rId31"/>
    <p:sldId id="283" r:id="rId32"/>
    <p:sldId id="295" r:id="rId33"/>
    <p:sldId id="282" r:id="rId34"/>
    <p:sldId id="303" r:id="rId35"/>
    <p:sldId id="285" r:id="rId36"/>
    <p:sldId id="288" r:id="rId37"/>
    <p:sldId id="289" r:id="rId38"/>
    <p:sldId id="290" r:id="rId39"/>
    <p:sldId id="291" r:id="rId40"/>
    <p:sldId id="286" r:id="rId41"/>
    <p:sldId id="294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76" d="100"/>
          <a:sy n="76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06.05.2024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06.05.2024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06.05.2024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06.05.2024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06.05.2024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06.05.2024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06.05.2024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06.05.2024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06.05.2024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06.05.2024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84AA-EF96-4E81-9771-451A9BBE0E88}" type="datetimeFigureOut">
              <a:rPr lang="pl-PL" smtClean="0"/>
              <a:pPr/>
              <a:t>06.05.2024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84AA-EF96-4E81-9771-451A9BBE0E88}" type="datetimeFigureOut">
              <a:rPr lang="pl-PL" smtClean="0"/>
              <a:pPr/>
              <a:t>06.05.2024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2357-873E-49C8-B1BE-30FD752528A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210812"/>
            <a:ext cx="7772400" cy="1470025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Egzamin ósmoklasisty 2023/2024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86614" cy="17526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Informacje dla Rodziców i Uczniów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sz="1700" i="1" dirty="0"/>
              <a:t>Prezentacja przygotowana na podstawie Komunikatów i Informatora CKE</a:t>
            </a:r>
          </a:p>
          <a:p>
            <a:endParaRPr lang="pl-PL" dirty="0"/>
          </a:p>
        </p:txBody>
      </p:sp>
      <p:pic>
        <p:nvPicPr>
          <p:cNvPr id="1026" name="Picture 2" descr="Egzamin Ósmoklasisty | Szkoła Podstawowa nr 387 im. Szarych Szeregów w  Warszawie">
            <a:extLst>
              <a:ext uri="{FF2B5EF4-FFF2-40B4-BE49-F238E27FC236}">
                <a16:creationId xmlns:a16="http://schemas.microsoft.com/office/drawing/2014/main" id="{C57706EA-1A03-4EE5-8EEF-103B3906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46"/>
            <a:ext cx="2200582" cy="21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Rodzaje zadań – zadania otwarte</a:t>
            </a:r>
            <a:endParaRPr lang="pl-PL" sz="36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84308"/>
            <a:ext cx="8229600" cy="395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Rodzaje zadań – zadania otwarte</a:t>
            </a:r>
            <a:endParaRPr lang="pl-PL" sz="36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0349" y="1600200"/>
            <a:ext cx="74433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34445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Co należy wziąć na egzamin?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pl-PL" sz="4000" dirty="0"/>
              <a:t>Dwa lub trzy długopisy z czarnym</a:t>
            </a:r>
            <a:br>
              <a:rPr lang="pl-PL" sz="4000" dirty="0"/>
            </a:br>
            <a:r>
              <a:rPr lang="pl-PL" sz="4000" dirty="0"/>
              <a:t>wkładem </a:t>
            </a:r>
            <a:r>
              <a:rPr lang="pl-PL" sz="4000" b="1" dirty="0"/>
              <a:t>(NIEZMAZYWALNE)</a:t>
            </a:r>
          </a:p>
          <a:p>
            <a:pPr>
              <a:lnSpc>
                <a:spcPct val="110000"/>
              </a:lnSpc>
            </a:pPr>
            <a:r>
              <a:rPr lang="pl-PL" sz="4000" dirty="0"/>
              <a:t>Linijkę – na matematykę</a:t>
            </a:r>
          </a:p>
          <a:p>
            <a:pPr>
              <a:lnSpc>
                <a:spcPct val="150000"/>
              </a:lnSpc>
            </a:pPr>
            <a:r>
              <a:rPr lang="pl-PL" sz="4000" dirty="0"/>
              <a:t>Legitymację</a:t>
            </a:r>
          </a:p>
          <a:p>
            <a:pPr>
              <a:lnSpc>
                <a:spcPct val="150000"/>
              </a:lnSpc>
            </a:pPr>
            <a:r>
              <a:rPr lang="pl-PL" sz="4000" dirty="0"/>
              <a:t>Małą butelkę wody</a:t>
            </a:r>
          </a:p>
          <a:p>
            <a:pPr>
              <a:lnSpc>
                <a:spcPct val="150000"/>
              </a:lnSpc>
            </a:pPr>
            <a:r>
              <a:rPr lang="pl-PL" sz="4000" dirty="0"/>
              <a:t>Stosowny ubiór - </a:t>
            </a:r>
            <a:r>
              <a:rPr lang="pl-PL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biała bluzka, ciemne spodnie lub spódnica</a:t>
            </a:r>
            <a:endParaRPr lang="pl-PL" sz="3400" dirty="0"/>
          </a:p>
          <a:p>
            <a:pPr>
              <a:lnSpc>
                <a:spcPct val="150000"/>
              </a:lnSpc>
            </a:pPr>
            <a:r>
              <a:rPr lang="pl-PL" sz="4000" b="1" dirty="0"/>
              <a:t>Dobry nastrój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W dniu egzaminu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5629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Wyśpij się </a:t>
            </a:r>
            <a:endParaRPr lang="pl-PL" dirty="0"/>
          </a:p>
          <a:p>
            <a:r>
              <a:rPr lang="pl-PL" b="1" dirty="0"/>
              <a:t>Zjedz pyszne śniadanie</a:t>
            </a:r>
          </a:p>
          <a:p>
            <a:r>
              <a:rPr lang="pl-PL" b="1" dirty="0"/>
              <a:t>Bądź na czas </a:t>
            </a:r>
            <a:r>
              <a:rPr lang="pl-PL" b="1" dirty="0">
                <a:solidFill>
                  <a:srgbClr val="FF0000"/>
                </a:solidFill>
              </a:rPr>
              <a:t>– 8.40</a:t>
            </a:r>
            <a:endParaRPr lang="pl-PL" dirty="0"/>
          </a:p>
          <a:p>
            <a:r>
              <a:rPr lang="pl-PL" b="1" dirty="0"/>
              <a:t>Przed wejściem na salę egzaminacyjną zostaw w szafce wyłączone telefony, smartwatche i inne zbędne rzeczy</a:t>
            </a:r>
          </a:p>
          <a:p>
            <a:r>
              <a:rPr lang="pl-PL" b="1" dirty="0"/>
              <a:t>Nie stresuj się</a:t>
            </a:r>
          </a:p>
          <a:p>
            <a:r>
              <a:rPr lang="pl-PL" b="1" dirty="0"/>
              <a:t>Czytaj dokładnie polecenia</a:t>
            </a:r>
          </a:p>
          <a:p>
            <a:r>
              <a:rPr lang="pl-PL" b="1" dirty="0"/>
              <a:t>Zacznij od tego co potrafisz</a:t>
            </a:r>
          </a:p>
          <a:p>
            <a:r>
              <a:rPr lang="pl-PL" b="1" dirty="0"/>
              <a:t>Wykorzystaj czas</a:t>
            </a:r>
          </a:p>
          <a:p>
            <a:endParaRPr lang="pl-PL" b="1" dirty="0"/>
          </a:p>
          <a:p>
            <a:endParaRPr lang="pl-PL" b="1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Arkusz egzaminacyjny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11805"/>
            <a:ext cx="8229600" cy="308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ole tekstowe 8"/>
          <p:cNvSpPr txBox="1"/>
          <p:nvPr/>
        </p:nvSpPr>
        <p:spPr>
          <a:xfrm>
            <a:off x="3786182" y="3857628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UWAGA: Karta odpowiedzi jest integralną częścią arkusza egzaminacyjnego – ani członkowie zespołu nadzorującego (ZN), ani uczniowie jej </a:t>
            </a:r>
            <a:r>
              <a:rPr lang="pl-PL" b="1" u="sng" dirty="0">
                <a:solidFill>
                  <a:srgbClr val="FF0000"/>
                </a:solidFill>
              </a:rPr>
              <a:t>nie odrywają</a:t>
            </a:r>
            <a:r>
              <a:rPr lang="pl-PL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57158" y="5000636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Linijka</a:t>
            </a:r>
            <a:r>
              <a:rPr lang="pl-PL" dirty="0"/>
              <a:t> – przyrząd pomocniczy na egzaminie z matematyki.</a:t>
            </a:r>
          </a:p>
          <a:p>
            <a:endParaRPr lang="pl-PL" dirty="0"/>
          </a:p>
          <a:p>
            <a:r>
              <a:rPr lang="pl-PL" dirty="0"/>
              <a:t>Do przeprowadzenia egzaminu ósmoklasisty z języka obcego nowożytnego wykorzystuje się również </a:t>
            </a:r>
            <a:r>
              <a:rPr lang="pl-PL" b="1" dirty="0"/>
              <a:t>nagranie</a:t>
            </a:r>
            <a:r>
              <a:rPr lang="pl-PL" dirty="0"/>
              <a:t> do sprawdzenia umiejętności rozumienia ze słuchu. Znajdują się na nim dwukrotnie nagrane teksty, polecenia oraz przerwy na wykonanie zadań.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Autofit/>
          </a:bodyPr>
          <a:lstStyle/>
          <a:p>
            <a:r>
              <a:rPr lang="pl-PL" sz="38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Arkusz egzaminacyjny – język rosyjski</a:t>
            </a:r>
            <a:endParaRPr lang="pl-PL" sz="3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68929"/>
            <a:ext cx="7858180" cy="492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Przebieg egzaminu każdego dnia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124744"/>
            <a:ext cx="8715436" cy="5376090"/>
          </a:xfrm>
        </p:spPr>
        <p:txBody>
          <a:bodyPr>
            <a:noAutofit/>
          </a:bodyPr>
          <a:lstStyle/>
          <a:p>
            <a:r>
              <a:rPr lang="pl-PL" sz="2400" b="1" dirty="0"/>
              <a:t>Punktualne przyjście</a:t>
            </a:r>
            <a:r>
              <a:rPr lang="pl-PL" sz="2400" dirty="0"/>
              <a:t> w wyznaczonym terminie.</a:t>
            </a:r>
            <a:br>
              <a:rPr lang="pl-PL" sz="2400" dirty="0"/>
            </a:br>
            <a:r>
              <a:rPr lang="pl-PL" sz="2400" b="1" u="sng" dirty="0">
                <a:solidFill>
                  <a:srgbClr val="FF0000"/>
                </a:solidFill>
              </a:rPr>
              <a:t>Spóźnieni uczniowie nie zostają wpuszczeni do sali egzaminacyjnej.</a:t>
            </a:r>
            <a:endParaRPr lang="pl-PL" sz="2400" u="sng" dirty="0"/>
          </a:p>
          <a:p>
            <a:r>
              <a:rPr lang="pl-PL" sz="2400" dirty="0"/>
              <a:t>Losowanie numeru stolika i zajęcie miejsca.</a:t>
            </a:r>
          </a:p>
          <a:p>
            <a:r>
              <a:rPr lang="pl-PL" sz="2400" b="1" dirty="0"/>
              <a:t>Przeczytanie instrukcji dotyczącej egzaminu</a:t>
            </a:r>
            <a:r>
              <a:rPr lang="pl-PL" sz="2400" dirty="0"/>
              <a:t>: kodowania pracy, kodowania karty odpowiedzi oraz sposobów zaznaczania  błędów.</a:t>
            </a:r>
          </a:p>
          <a:p>
            <a:r>
              <a:rPr lang="pl-PL" sz="2400" b="1" dirty="0"/>
              <a:t>Sprawdzanie kompletności arkusza egzaminacyjnego</a:t>
            </a:r>
            <a:r>
              <a:rPr lang="pl-PL" sz="2400" dirty="0"/>
              <a:t>– przed kodowaniem – tylko wtedy jest możliwa wymiana wadliwego arkusza.</a:t>
            </a:r>
          </a:p>
          <a:p>
            <a:r>
              <a:rPr lang="pl-PL" sz="2400" b="1" dirty="0"/>
              <a:t>Kodowanie arkusza egzaminacyjnego </a:t>
            </a:r>
            <a:r>
              <a:rPr lang="pl-PL" sz="2400" dirty="0"/>
              <a:t>(z wyjątkiem uczniów, którym koduje Zespół Nadzorujący)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Egzamin rozpoczyna się o 9.00</a:t>
            </a:r>
            <a:r>
              <a:rPr lang="pl-PL" sz="2400" dirty="0"/>
              <a:t>. Czynności organizacyjne nie wliczają się do czasu pisania egzaminu.</a:t>
            </a:r>
          </a:p>
          <a:p>
            <a:endParaRPr lang="pl-PL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Egzamin – kodowanie arkusza</a:t>
            </a:r>
            <a:endParaRPr lang="pl-PL" sz="36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00201"/>
            <a:ext cx="8643998" cy="190023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/>
              <a:t>- 	Właściwe kodowanie pracy </a:t>
            </a:r>
            <a:r>
              <a:rPr lang="pl-PL" dirty="0"/>
              <a:t>– </a:t>
            </a:r>
            <a:r>
              <a:rPr lang="pl-PL" b="1" dirty="0">
                <a:solidFill>
                  <a:srgbClr val="FF0000"/>
                </a:solidFill>
              </a:rPr>
              <a:t>nie dotyczy uczniów mających dostosowanie zwalniające z kodowania – robią to za nich członkowie komisji. </a:t>
            </a:r>
            <a:r>
              <a:rPr lang="pl-PL" b="1" dirty="0"/>
              <a:t>	</a:t>
            </a:r>
          </a:p>
          <a:p>
            <a:pPr>
              <a:buNone/>
            </a:pPr>
            <a:r>
              <a:rPr lang="pl-PL" b="1" dirty="0"/>
              <a:t>	Kodowanie</a:t>
            </a:r>
            <a:r>
              <a:rPr lang="pl-PL" dirty="0"/>
              <a:t> polega na uzupełnieniu przez ucznia/członków komisji </a:t>
            </a:r>
            <a:br>
              <a:rPr lang="pl-PL" dirty="0"/>
            </a:br>
            <a:r>
              <a:rPr lang="pl-PL" dirty="0"/>
              <a:t>(w przypadku uczniów zwolnionych z kodowania) na pierwszej stronie: kodu ucznia, PESELU i przyklejenie kodu kreskowego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86190"/>
            <a:ext cx="8477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Egzamin – kodowanie arkusza</a:t>
            </a:r>
            <a:endParaRPr lang="pl-PL" sz="36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2257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…oraz na karcie odpowiedzi</a:t>
            </a:r>
          </a:p>
          <a:p>
            <a:pPr algn="ctr">
              <a:buNone/>
            </a:pPr>
            <a:r>
              <a:rPr lang="pl-PL" b="1" dirty="0">
                <a:solidFill>
                  <a:srgbClr val="FF0000"/>
                </a:solidFill>
              </a:rPr>
              <a:t>UWAGA: nie przyklejamy naklejki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nazwiskiem!</a:t>
            </a:r>
          </a:p>
          <a:p>
            <a:pPr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00372"/>
            <a:ext cx="5857916" cy="352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72518" cy="1143000"/>
          </a:xfrm>
        </p:spPr>
        <p:txBody>
          <a:bodyPr>
            <a:noAutofit/>
          </a:bodyPr>
          <a:lstStyle/>
          <a:p>
            <a:pPr algn="l"/>
            <a: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Egzamin – kodowanie arkusza</a:t>
            </a:r>
            <a:r>
              <a:rPr lang="pl-PL" sz="3200" b="1" dirty="0">
                <a:solidFill>
                  <a:srgbClr val="FF0000"/>
                </a:solidFill>
                <a:latin typeface="Bookman Old Style" pitchFamily="18" charset="0"/>
              </a:rPr>
              <a:t>– uczeń/ZN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857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/>
              <a:t>… kodowanie </a:t>
            </a:r>
            <a:r>
              <a:rPr lang="pl-PL" b="1" u="sng" dirty="0">
                <a:solidFill>
                  <a:srgbClr val="FF0000"/>
                </a:solidFill>
              </a:rPr>
              <a:t>karty rozwiązań zadań otwartych </a:t>
            </a:r>
            <a:r>
              <a:rPr lang="pl-PL" dirty="0"/>
              <a:t>na egzaminie z języka niemieckiego oraz rosyjskiego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21821"/>
            <a:ext cx="7000924" cy="453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Harmonogram: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rmAutofit/>
          </a:bodyPr>
          <a:lstStyle/>
          <a:p>
            <a:pPr algn="l"/>
            <a:r>
              <a:rPr lang="pl-PL" sz="2500" b="1" i="0" dirty="0">
                <a:solidFill>
                  <a:srgbClr val="003333"/>
                </a:solidFill>
                <a:effectLst/>
              </a:rPr>
              <a:t>Termin główny</a:t>
            </a:r>
            <a:br>
              <a:rPr lang="pl-PL" sz="2500" b="0" i="0" dirty="0">
                <a:solidFill>
                  <a:srgbClr val="003333"/>
                </a:solidFill>
                <a:effectLst/>
              </a:rPr>
            </a:br>
            <a:r>
              <a:rPr lang="pl-PL" sz="2500" b="0" i="0" dirty="0">
                <a:solidFill>
                  <a:srgbClr val="003333"/>
                </a:solidFill>
                <a:effectLst/>
              </a:rPr>
              <a:t>1. język polski - 14.05.2024 r. (wtorek) - godz. 9:00</a:t>
            </a:r>
            <a:br>
              <a:rPr lang="pl-PL" sz="2500" b="0" i="0" dirty="0">
                <a:solidFill>
                  <a:srgbClr val="003333"/>
                </a:solidFill>
                <a:effectLst/>
              </a:rPr>
            </a:br>
            <a:r>
              <a:rPr lang="pl-PL" sz="2500" b="0" i="0" dirty="0">
                <a:solidFill>
                  <a:srgbClr val="003333"/>
                </a:solidFill>
                <a:effectLst/>
              </a:rPr>
              <a:t>2. matematyka - 15.05.2024 r. (środa) - godz. 9:00</a:t>
            </a:r>
            <a:br>
              <a:rPr lang="pl-PL" sz="2500" b="0" i="0" dirty="0">
                <a:solidFill>
                  <a:srgbClr val="003333"/>
                </a:solidFill>
                <a:effectLst/>
              </a:rPr>
            </a:br>
            <a:r>
              <a:rPr lang="pl-PL" sz="2500" b="0" i="0" dirty="0">
                <a:solidFill>
                  <a:srgbClr val="003333"/>
                </a:solidFill>
                <a:effectLst/>
              </a:rPr>
              <a:t>3. język obcy nowożytny - 16.05.2024 r. (czwartek) - godz. 9:00</a:t>
            </a:r>
          </a:p>
          <a:p>
            <a:pPr marL="0" indent="0" algn="l">
              <a:buNone/>
            </a:pPr>
            <a:endParaRPr lang="pl-PL" sz="2500" b="0" i="0" dirty="0">
              <a:solidFill>
                <a:srgbClr val="228F2F"/>
              </a:solidFill>
              <a:effectLst/>
            </a:endParaRPr>
          </a:p>
          <a:p>
            <a:pPr algn="l"/>
            <a:r>
              <a:rPr lang="pl-PL" sz="2500" b="1" i="0" dirty="0">
                <a:solidFill>
                  <a:srgbClr val="003333"/>
                </a:solidFill>
                <a:effectLst/>
              </a:rPr>
              <a:t>Termin dodatkowy</a:t>
            </a:r>
            <a:br>
              <a:rPr lang="pl-PL" sz="2500" b="0" i="0" dirty="0">
                <a:solidFill>
                  <a:srgbClr val="003333"/>
                </a:solidFill>
                <a:effectLst/>
              </a:rPr>
            </a:br>
            <a:r>
              <a:rPr lang="pl-PL" sz="2500" b="0" i="0" dirty="0">
                <a:solidFill>
                  <a:srgbClr val="003333"/>
                </a:solidFill>
                <a:effectLst/>
              </a:rPr>
              <a:t>1. język polski - 10.06.2024 r. (poniedziałek) - godz. 9:00</a:t>
            </a:r>
            <a:br>
              <a:rPr lang="pl-PL" sz="2500" b="0" i="0" dirty="0">
                <a:solidFill>
                  <a:srgbClr val="003333"/>
                </a:solidFill>
                <a:effectLst/>
              </a:rPr>
            </a:br>
            <a:r>
              <a:rPr lang="pl-PL" sz="2500" b="0" i="0" dirty="0">
                <a:solidFill>
                  <a:srgbClr val="003333"/>
                </a:solidFill>
                <a:effectLst/>
              </a:rPr>
              <a:t>2. matematyka - 11.06.2024 r. (wtorek) - godz. 9:00</a:t>
            </a:r>
            <a:br>
              <a:rPr lang="pl-PL" sz="2500" b="0" i="0" dirty="0">
                <a:solidFill>
                  <a:srgbClr val="003333"/>
                </a:solidFill>
                <a:effectLst/>
              </a:rPr>
            </a:br>
            <a:r>
              <a:rPr lang="pl-PL" sz="2500" b="0" i="0" dirty="0">
                <a:solidFill>
                  <a:srgbClr val="003333"/>
                </a:solidFill>
                <a:effectLst/>
              </a:rPr>
              <a:t>3. język obcy nowożytny - 12.06.2024 r. (środa) - godz. 9:00</a:t>
            </a:r>
            <a:endParaRPr lang="pl-PL" sz="2500" b="0" i="0" dirty="0">
              <a:solidFill>
                <a:srgbClr val="228F2F"/>
              </a:solidFill>
              <a:effectLst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Egzamin – kodowanie arkusza</a:t>
            </a:r>
            <a:endParaRPr lang="pl-PL" sz="36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2574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/>
              <a:t>	Jakiekolwiek problemy techniczne/błędy związane</a:t>
            </a:r>
            <a:br>
              <a:rPr lang="pl-PL" dirty="0"/>
            </a:br>
            <a:r>
              <a:rPr lang="pl-PL" dirty="0"/>
              <a:t>z kodowaniem </a:t>
            </a:r>
            <a:r>
              <a:rPr lang="pl-PL" b="1" dirty="0"/>
              <a:t>zgłaszamy zespołowi nadzorującemu.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	Przed rozpoczęciem pracy z zestawem egzaminacyjnym członkowie zespołu nadzorującego sprawdzą poprawność kodowania.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CF7CB2-D381-481E-A009-62046B3F7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4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Egzamin – zaznaczanie odpowiedzi </a:t>
            </a:r>
            <a:b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</a:br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i poprawianie błędów</a:t>
            </a:r>
            <a:endParaRPr lang="pl-PL" sz="36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9B2A7840-3787-4D99-98BB-AE41E0838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17638"/>
            <a:ext cx="7212006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26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CF0E0B-3A94-43AB-B903-043A33D9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Egzamin – poprawianie błędów</a:t>
            </a:r>
            <a:endParaRPr lang="pl-PL" sz="36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42C35CE-5722-4E98-8A8A-7ADD5BA3F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45057"/>
            <a:ext cx="8166219" cy="334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38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Egzamin – poprawianie błędów</a:t>
            </a:r>
            <a:endParaRPr lang="pl-PL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03841"/>
            <a:ext cx="7858180" cy="243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642910" y="3643314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Osoby zaznaczające odpowiedzi w arkuszu: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71942"/>
            <a:ext cx="75342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76345" y="331797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Egzamin – praca z zestawem egzaminacyjnym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000240"/>
            <a:ext cx="8401080" cy="4525963"/>
          </a:xfrm>
        </p:spPr>
        <p:txBody>
          <a:bodyPr/>
          <a:lstStyle/>
          <a:p>
            <a:r>
              <a:rPr lang="pl-PL" b="1" dirty="0"/>
              <a:t>Po zakończeniu czynności organizacyjnych </a:t>
            </a:r>
            <a:r>
              <a:rPr lang="pl-PL" dirty="0"/>
              <a:t>przewodniczący zespołu nadzorującego zapisuje w widocznym miejscu </a:t>
            </a:r>
            <a:r>
              <a:rPr lang="pl-PL" b="1" dirty="0"/>
              <a:t>czas rozpoczęcia i zakończenia egzaminu</a:t>
            </a:r>
            <a:r>
              <a:rPr lang="pl-PL" dirty="0"/>
              <a:t>.</a:t>
            </a:r>
          </a:p>
          <a:p>
            <a:r>
              <a:rPr lang="pl-PL" dirty="0"/>
              <a:t>Po rozpoczęciu pracy z zestawem egzaminacyjnym </a:t>
            </a:r>
            <a:r>
              <a:rPr lang="pl-PL" b="1" dirty="0"/>
              <a:t>uczniowie nie mogą zadawać żadnych pytań</a:t>
            </a:r>
            <a:r>
              <a:rPr lang="pl-PL" dirty="0"/>
              <a:t>, w tym również dotyczących poleceń.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59D86C9-4A14-4EF8-82E0-AF9EDC2DC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16632"/>
            <a:ext cx="2160241" cy="216024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Egzamin – praca z zestawem egzaminacyjnym</a:t>
            </a:r>
            <a:endParaRPr lang="pl-PL" sz="36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9386"/>
            <a:ext cx="8229600" cy="418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Egzamin – praca z zestawem egzaminacyjnym</a:t>
            </a:r>
            <a:endParaRPr lang="pl-PL" sz="36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>
                <a:highlight>
                  <a:srgbClr val="FFFF00"/>
                </a:highlight>
              </a:rPr>
              <a:t>Główne zasady pracy:</a:t>
            </a:r>
          </a:p>
          <a:p>
            <a:pPr>
              <a:buFontTx/>
              <a:buChar char="-"/>
            </a:pPr>
            <a:r>
              <a:rPr lang="pl-PL" b="1" dirty="0"/>
              <a:t>Samodzielność</a:t>
            </a:r>
            <a:r>
              <a:rPr lang="pl-PL" dirty="0"/>
              <a:t> – nie rozmawiamy, nie rozglądamy się.</a:t>
            </a:r>
          </a:p>
          <a:p>
            <a:pPr>
              <a:buFontTx/>
              <a:buChar char="-"/>
            </a:pPr>
            <a:r>
              <a:rPr lang="pl-PL" b="1" dirty="0"/>
              <a:t>Nie przeszkadzamy innym</a:t>
            </a:r>
            <a:r>
              <a:rPr lang="pl-PL" dirty="0"/>
              <a:t> – nie rozpraszamy innych swoim zachowaniem, jeśli chcemy o czymś powiedzieć członkowi komisji (np. o konieczności wyjścia do toalety, wcześniejszym skończeniu pracy, złym samopoczuciu itp.) </a:t>
            </a:r>
            <a:br>
              <a:rPr lang="pl-PL" dirty="0"/>
            </a:br>
            <a:r>
              <a:rPr lang="pl-PL" dirty="0"/>
              <a:t>w milczeniu podnosimy rękę i czekamy na podejście członka komisji (każde wyjście ucznia z sali jest odnotowane </a:t>
            </a:r>
            <a:br>
              <a:rPr lang="pl-PL" dirty="0"/>
            </a:br>
            <a:r>
              <a:rPr lang="pl-PL" dirty="0"/>
              <a:t>w protokole).</a:t>
            </a:r>
          </a:p>
          <a:p>
            <a:pPr>
              <a:buFontTx/>
              <a:buChar char="-"/>
            </a:pPr>
            <a:r>
              <a:rPr lang="pl-PL" dirty="0"/>
              <a:t>Na </a:t>
            </a:r>
            <a:r>
              <a:rPr lang="pl-PL" b="1" dirty="0"/>
              <a:t>10 minut przed końcem </a:t>
            </a:r>
            <a:r>
              <a:rPr lang="pl-PL" dirty="0"/>
              <a:t>egzaminu przewodniczący zespołu nadzorującego przypomni o konieczności przenoszenia odpowiedzi na kartę odpowiedzi. </a:t>
            </a:r>
            <a:br>
              <a:rPr lang="pl-PL" dirty="0"/>
            </a:br>
            <a:r>
              <a:rPr lang="pl-PL" b="1" dirty="0"/>
              <a:t>(Pamiętaj o dokładnym zamalowywaniu kwadracików).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2286016"/>
          </a:xfrm>
        </p:spPr>
        <p:txBody>
          <a:bodyPr>
            <a:normAutofit fontScale="90000"/>
          </a:bodyPr>
          <a:lstStyle/>
          <a:p>
            <a:pPr algn="l"/>
            <a:r>
              <a:rPr lang="pl-PL" sz="3300" dirty="0"/>
              <a:t>Po zakończeniu egzaminu masz prawo do </a:t>
            </a:r>
            <a:r>
              <a:rPr lang="pl-PL" sz="3300" b="1" dirty="0"/>
              <a:t>dodatkowych </a:t>
            </a:r>
            <a:r>
              <a:rPr lang="pl-PL" sz="3300" b="1" dirty="0">
                <a:solidFill>
                  <a:srgbClr val="FF0000"/>
                </a:solidFill>
              </a:rPr>
              <a:t>5 minut</a:t>
            </a:r>
            <a:r>
              <a:rPr lang="pl-PL" sz="3300" b="1" dirty="0"/>
              <a:t>, podczas których nie rozwiązujesz testu, tylko przenosisz lub sprawdzasz poprawność przenoszenia odpowiedzi na kartę odpowiedzi.</a:t>
            </a:r>
            <a:endParaRPr lang="pl-PL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429000"/>
            <a:ext cx="5000660" cy="292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571472" y="50004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Egzamin – dodatkowy czas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42910" y="3857628"/>
            <a:ext cx="3643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2"/>
                </a:solidFill>
              </a:rPr>
              <a:t>Na egzaminie z języka rosyjskiego to dodatkowe </a:t>
            </a:r>
            <a:r>
              <a:rPr lang="pl-PL" sz="2400" b="1" dirty="0">
                <a:solidFill>
                  <a:schemeClr val="accent2"/>
                </a:solidFill>
                <a:highlight>
                  <a:srgbClr val="00FFFF"/>
                </a:highlight>
              </a:rPr>
              <a:t>10 minut </a:t>
            </a:r>
            <a:r>
              <a:rPr lang="pl-PL" sz="2400" b="1" dirty="0">
                <a:solidFill>
                  <a:schemeClr val="accent2"/>
                </a:solidFill>
              </a:rPr>
              <a:t>na sprawdzenie poprawności przenoszenia odpowiedzi na kartę odpowiedzi i kartę rozwiązań zadań otwartych.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Wyjątkowe sytuacje podczas egzaminu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0996" y="1442010"/>
            <a:ext cx="8229600" cy="2900370"/>
          </a:xfrm>
        </p:spPr>
        <p:txBody>
          <a:bodyPr/>
          <a:lstStyle/>
          <a:p>
            <a:pPr>
              <a:buNone/>
            </a:pPr>
            <a:r>
              <a:rPr lang="pl-PL" dirty="0"/>
              <a:t>	W sytuacjach wyjątkowych, wymagających przerwania czynności organizacyjnych lub egzaminu (np. w przypadku usterki nagrania) uczniowie postępują zgodnie z poleceniami przewodniczącego zespołu nadzorującego.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A88F2D-6277-47FD-8DD7-BF14C7463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06" y="4148143"/>
            <a:ext cx="7843046" cy="270985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Przyczyny unieważnienia egzaminu</a:t>
            </a:r>
            <a:endParaRPr lang="pl-PL" sz="36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pl-PL" dirty="0"/>
              <a:t>Stwierdzenie </a:t>
            </a:r>
            <a:r>
              <a:rPr lang="pl-PL" b="1" dirty="0"/>
              <a:t>niesamodzielnego rozwiązywania zadań</a:t>
            </a:r>
            <a:r>
              <a:rPr lang="pl-PL" dirty="0"/>
              <a:t> przez ucznia.</a:t>
            </a:r>
          </a:p>
          <a:p>
            <a:pPr marL="514350" indent="-514350">
              <a:buAutoNum type="arabicParenR"/>
            </a:pPr>
            <a:r>
              <a:rPr lang="pl-PL" b="1" u="sng" dirty="0"/>
              <a:t>Wniesienie</a:t>
            </a:r>
            <a:r>
              <a:rPr lang="pl-PL" b="1" dirty="0"/>
              <a:t> lub korzystanie </a:t>
            </a:r>
            <a:r>
              <a:rPr lang="pl-PL" dirty="0"/>
              <a:t>przez ucznia </a:t>
            </a:r>
            <a:br>
              <a:rPr lang="pl-PL" dirty="0"/>
            </a:br>
            <a:r>
              <a:rPr lang="pl-PL" dirty="0"/>
              <a:t>z urządzenia telekomunikacyjnego, albo </a:t>
            </a:r>
            <a:br>
              <a:rPr lang="pl-PL" dirty="0"/>
            </a:br>
            <a:r>
              <a:rPr lang="pl-PL" dirty="0"/>
              <a:t>z materiałów lub przyborów pomocniczych niewymienionych w komunikacie o przyborach. </a:t>
            </a:r>
            <a:r>
              <a:rPr lang="pl-PL" i="1" dirty="0"/>
              <a:t>(Można tylko mieć</a:t>
            </a:r>
            <a:r>
              <a:rPr lang="pl-PL" b="1" i="1" dirty="0"/>
              <a:t> </a:t>
            </a:r>
            <a:r>
              <a:rPr lang="pl-PL" b="1" i="1" dirty="0" err="1"/>
              <a:t>niezmazywalne</a:t>
            </a:r>
            <a:r>
              <a:rPr lang="pl-PL" b="1" i="1" dirty="0"/>
              <a:t> długopisy </a:t>
            </a:r>
            <a:br>
              <a:rPr lang="pl-PL" b="1" i="1" dirty="0"/>
            </a:br>
            <a:r>
              <a:rPr lang="pl-PL" b="1" i="1" dirty="0"/>
              <a:t>z czarnym wkładem</a:t>
            </a:r>
            <a:r>
              <a:rPr lang="pl-PL" i="1" dirty="0"/>
              <a:t>, linijkę na matematyce, legitymację, małą butelkę wody stojącą przy nodze stolika).</a:t>
            </a:r>
          </a:p>
          <a:p>
            <a:pPr marL="514350" indent="-514350">
              <a:buAutoNum type="arabicParenR"/>
            </a:pPr>
            <a:r>
              <a:rPr lang="pl-PL" b="1" dirty="0"/>
              <a:t>Zakłócania</a:t>
            </a:r>
            <a:r>
              <a:rPr lang="pl-PL" dirty="0"/>
              <a:t> przez ucznia </a:t>
            </a:r>
            <a:r>
              <a:rPr lang="pl-PL" b="1" dirty="0"/>
              <a:t>przebiegu egzaminu</a:t>
            </a:r>
            <a:r>
              <a:rPr lang="pl-PL" dirty="0"/>
              <a:t>.</a:t>
            </a:r>
          </a:p>
          <a:p>
            <a:pPr marL="514350" indent="-51435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CZAS TRWANIA EGZAMINU Z POSZCZEGÓLNYCH PRZEDMIOTÓW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26053"/>
            <a:ext cx="8229600" cy="39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1071538" y="5500702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W wersji standardowej…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Egzamin – tuż po…</a:t>
            </a:r>
            <a:endParaRPr lang="pl-PL" sz="36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/>
              <a:t>	Po zakończeniu pracy zachowujemy się w sposób, który przedstawi przed rozpoczęciem egzaminu przewodniczący zespołu nadzorującego.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	Przedstawiciel uczniów zostanie poproszony </a:t>
            </a:r>
            <a:br>
              <a:rPr lang="pl-PL" dirty="0"/>
            </a:br>
            <a:r>
              <a:rPr lang="pl-PL" dirty="0"/>
              <a:t>do pozostania z komisją do czasu spakowania arkuszy do bezpiecznych kopert.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	Pamiętamy o odebraniu wszystkich rzeczy pozostawionych w sali lub w szafkach.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6469" y="1785926"/>
            <a:ext cx="46434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Wyniki egzaminu i zaświadczenia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496"/>
            <a:ext cx="4357718" cy="37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214282" y="4286256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Login i hasło </a:t>
            </a:r>
            <a:r>
              <a:rPr lang="pl-PL" sz="2800" dirty="0"/>
              <a:t>otrzymacie</a:t>
            </a:r>
            <a:br>
              <a:rPr lang="pl-PL" sz="2800" dirty="0"/>
            </a:br>
            <a:r>
              <a:rPr lang="pl-PL" sz="2800" dirty="0"/>
              <a:t> w szkole (np. wraz ze świadectwami ukończenia szkoły).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4543428" cy="182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3500430" y="185736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CC0099"/>
                </a:solidFill>
              </a:rPr>
              <a:t>od godz.8.30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Wyniki egzaminu i zaświadczenia c.d.</a:t>
            </a:r>
            <a:endParaRPr lang="pl-PL" sz="32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	Zaświadczenia będą do odebrania przez uczniów w szkole </a:t>
            </a:r>
            <a:r>
              <a:rPr lang="pl-PL" b="1" dirty="0"/>
              <a:t>3 lipca 2024.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Uczeń i jego rodzice mają prawo wglądu do sprawdzonej i ocenionej pracy egzaminacyjnej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w miejscu i czasie wskazanym przez  dyrektora OKE oraz mogą zwrócić się z wnioskiem </a:t>
            </a:r>
            <a:br>
              <a:rPr lang="pl-PL" dirty="0"/>
            </a:br>
            <a:r>
              <a:rPr lang="pl-PL" dirty="0"/>
              <a:t>o weryfikację sumy punktów.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Wgląd do pracy egzaminacyjnej </a:t>
            </a:r>
            <a:b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</a:br>
            <a: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i wniosek o weryfikację punktów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008" y="2111871"/>
            <a:ext cx="85150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Wgląd do pracy egzaminacyjnej </a:t>
            </a:r>
            <a:b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</a:br>
            <a: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i wniosek o weryfikację punktów c.d.</a:t>
            </a:r>
            <a:endParaRPr lang="pl-PL" sz="32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285992"/>
            <a:ext cx="8858280" cy="265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Wgląd do pracy egzaminacyjnej </a:t>
            </a:r>
            <a:b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</a:br>
            <a: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i wniosek o weryfikację punktów c.d.</a:t>
            </a:r>
            <a:endParaRPr lang="pl-PL" sz="32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8" cy="510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Wgląd do pracy egzaminacyjnej </a:t>
            </a:r>
            <a:b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</a:br>
            <a: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i wniosek o weryfikację punktów c.d.</a:t>
            </a:r>
            <a:endParaRPr lang="pl-PL" sz="32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786742" cy="516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Egzamin – dodatkowe uprawnienia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475855" cy="372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id="{ABA0EABC-8F2E-4369-8343-E94CFCAD0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83" y="260648"/>
            <a:ext cx="8865134" cy="62646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/>
              <a:t>…lub w wersji wydłużonej,  stosownie do dostosowań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012" y="1858169"/>
            <a:ext cx="81819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Rodzaje zadań – zadania zamknięte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2654"/>
            <a:ext cx="8229600" cy="392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Rodzaje zadań – zadania zamknięte c.d.</a:t>
            </a:r>
            <a:endParaRPr lang="pl-PL" sz="30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3536"/>
            <a:ext cx="8229600" cy="391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Rodzaje zadań – zadania zamknięte c.d.</a:t>
            </a:r>
            <a:endParaRPr lang="pl-PL" sz="30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64292"/>
            <a:ext cx="8229600" cy="359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Rodzaje zadań – zadania zamknięte c.d.</a:t>
            </a:r>
            <a:endParaRPr lang="pl-PL" sz="30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3180"/>
            <a:ext cx="8229600" cy="408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Rodzaje zadań – zadania otwarte</a:t>
            </a:r>
            <a:endParaRPr lang="pl-PL" sz="36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2044"/>
            <a:ext cx="8229600" cy="34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AB203A8540E845B434415F962E77BA" ma:contentTypeVersion="18" ma:contentTypeDescription="Utwórz nowy dokument." ma:contentTypeScope="" ma:versionID="3e0139beb014596db14a23ad1d7736bc">
  <xsd:schema xmlns:xsd="http://www.w3.org/2001/XMLSchema" xmlns:xs="http://www.w3.org/2001/XMLSchema" xmlns:p="http://schemas.microsoft.com/office/2006/metadata/properties" xmlns:ns2="f74f68e8-0cdf-41d8-9e4e-4b539d1e68dd" xmlns:ns3="9955de8c-b0ec-41c2-af88-2bd0e5faf388" targetNamespace="http://schemas.microsoft.com/office/2006/metadata/properties" ma:root="true" ma:fieldsID="5523a4269a0413634a42f78a9af18096" ns2:_="" ns3:_="">
    <xsd:import namespace="f74f68e8-0cdf-41d8-9e4e-4b539d1e68dd"/>
    <xsd:import namespace="9955de8c-b0ec-41c2-af88-2bd0e5faf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f68e8-0cdf-41d8-9e4e-4b539d1e68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Tagi obrazów" ma:readOnly="false" ma:fieldId="{5cf76f15-5ced-4ddc-b409-7134ff3c332f}" ma:taxonomyMulti="true" ma:sspId="55ce1cc9-31a4-443b-8471-3fa0cea66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5de8c-b0ec-41c2-af88-2bd0e5faf3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0d47a2e-404c-4de6-8819-8e63cf5df3c5}" ma:internalName="TaxCatchAll" ma:showField="CatchAllData" ma:web="9955de8c-b0ec-41c2-af88-2bd0e5faf3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55de8c-b0ec-41c2-af88-2bd0e5faf388" xsi:nil="true"/>
    <lcf76f155ced4ddcb4097134ff3c332f xmlns="f74f68e8-0cdf-41d8-9e4e-4b539d1e68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82C327-84C4-4266-9188-8AD8F33592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D72D7D-7562-413B-A61E-425C018FCC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4f68e8-0cdf-41d8-9e4e-4b539d1e68dd"/>
    <ds:schemaRef ds:uri="9955de8c-b0ec-41c2-af88-2bd0e5faf3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952767-409C-4FE0-A320-1FCD1EE07EB6}">
  <ds:schemaRefs>
    <ds:schemaRef ds:uri="http://schemas.microsoft.com/office/2006/metadata/properties"/>
    <ds:schemaRef ds:uri="http://schemas.microsoft.com/office/infopath/2007/PartnerControls"/>
    <ds:schemaRef ds:uri="9955de8c-b0ec-41c2-af88-2bd0e5faf388"/>
    <ds:schemaRef ds:uri="f74f68e8-0cdf-41d8-9e4e-4b539d1e68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1066</Words>
  <Application>Microsoft Office PowerPoint</Application>
  <PresentationFormat>Pokaz na ekranie (4:3)</PresentationFormat>
  <Paragraphs>102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Arial</vt:lpstr>
      <vt:lpstr>Berlin Sans FB Demi</vt:lpstr>
      <vt:lpstr>Bookman Old Style</vt:lpstr>
      <vt:lpstr>Calibri</vt:lpstr>
      <vt:lpstr>Motyw pakietu Office</vt:lpstr>
      <vt:lpstr>Egzamin ósmoklasisty 2023/2024</vt:lpstr>
      <vt:lpstr>Harmonogram:</vt:lpstr>
      <vt:lpstr>CZAS TRWANIA EGZAMINU Z POSZCZEGÓLNYCH PRZEDMIOTÓW</vt:lpstr>
      <vt:lpstr>…lub w wersji wydłużonej,  stosownie do dostosowań</vt:lpstr>
      <vt:lpstr>Rodzaje zadań – zadania zamknięte</vt:lpstr>
      <vt:lpstr>Rodzaje zadań – zadania zamknięte c.d.</vt:lpstr>
      <vt:lpstr>Rodzaje zadań – zadania zamknięte c.d.</vt:lpstr>
      <vt:lpstr>Rodzaje zadań – zadania zamknięte c.d.</vt:lpstr>
      <vt:lpstr>Rodzaje zadań – zadania otwarte</vt:lpstr>
      <vt:lpstr>Rodzaje zadań – zadania otwarte</vt:lpstr>
      <vt:lpstr>Rodzaje zadań – zadania otwarte</vt:lpstr>
      <vt:lpstr>Co należy wziąć na egzamin?</vt:lpstr>
      <vt:lpstr>W dniu egzaminu</vt:lpstr>
      <vt:lpstr>Arkusz egzaminacyjny</vt:lpstr>
      <vt:lpstr>Arkusz egzaminacyjny – język rosyjski</vt:lpstr>
      <vt:lpstr>Przebieg egzaminu każdego dnia</vt:lpstr>
      <vt:lpstr>Egzamin – kodowanie arkusza</vt:lpstr>
      <vt:lpstr>Egzamin – kodowanie arkusza</vt:lpstr>
      <vt:lpstr>Egzamin – kodowanie arkusza– uczeń/ZN</vt:lpstr>
      <vt:lpstr>Egzamin – kodowanie arkusza</vt:lpstr>
      <vt:lpstr>Egzamin – zaznaczanie odpowiedzi  i poprawianie błędów</vt:lpstr>
      <vt:lpstr>Egzamin – poprawianie błędów</vt:lpstr>
      <vt:lpstr>Egzamin – poprawianie błędów</vt:lpstr>
      <vt:lpstr>Egzamin – praca z zestawem egzaminacyjnym</vt:lpstr>
      <vt:lpstr>Egzamin – praca z zestawem egzaminacyjnym</vt:lpstr>
      <vt:lpstr>Egzamin – praca z zestawem egzaminacyjnym</vt:lpstr>
      <vt:lpstr>Po zakończeniu egzaminu masz prawo do dodatkowych 5 minut, podczas których nie rozwiązujesz testu, tylko przenosisz lub sprawdzasz poprawność przenoszenia odpowiedzi na kartę odpowiedzi.</vt:lpstr>
      <vt:lpstr>Wyjątkowe sytuacje podczas egzaminu</vt:lpstr>
      <vt:lpstr>Przyczyny unieważnienia egzaminu</vt:lpstr>
      <vt:lpstr>Egzamin – tuż po…</vt:lpstr>
      <vt:lpstr>Wyniki egzaminu i zaświadczenia</vt:lpstr>
      <vt:lpstr>Wyniki egzaminu i zaświadczenia c.d.</vt:lpstr>
      <vt:lpstr>Wgląd do pracy egzaminacyjnej  i wniosek o weryfikację punktów</vt:lpstr>
      <vt:lpstr>Wgląd do pracy egzaminacyjnej  i wniosek o weryfikację punktów c.d.</vt:lpstr>
      <vt:lpstr>Wgląd do pracy egzaminacyjnej  i wniosek o weryfikację punktów c.d.</vt:lpstr>
      <vt:lpstr>Wgląd do pracy egzaminacyjnej  i wniosek o weryfikację punktów c.d.</vt:lpstr>
      <vt:lpstr>Egzamin – dodatkowe uprawnienia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ósmoklasisty 2022/2023</dc:title>
  <dc:creator>Użytkownik systemu Windows</dc:creator>
  <cp:lastModifiedBy>Honorata Janiszewska</cp:lastModifiedBy>
  <cp:revision>30</cp:revision>
  <dcterms:created xsi:type="dcterms:W3CDTF">2023-05-14T10:52:48Z</dcterms:created>
  <dcterms:modified xsi:type="dcterms:W3CDTF">2024-05-07T09:10:44Z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0x0101006FAB203A8540E845B434415F962E77BA</vt:lpwstr>
  </property>
</Properties>
</file>